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.tif>
</file>

<file path=ppt/media/image2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3" name="Shape 12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lot of research have been done in the past to design and refine feature generation</a:t>
            </a:r>
          </a:p>
          <a:p>
            <a:pPr/>
            <a:r>
              <a:t>Neural Networks have been used for decades; the biggest change is the abundance of processing power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3" name="Shape 1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Point out the similarity with sensory information processing in the brain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are the choices of a farmer observing decreased productivity or quality?</a:t>
            </a:r>
          </a:p>
          <a:p>
            <a:pPr/>
            <a:r>
              <a:t>Use traditional methods</a:t>
            </a:r>
          </a:p>
          <a:p>
            <a:pPr/>
            <a:r>
              <a:t>Ask help from fellow farmers</a:t>
            </a:r>
          </a:p>
          <a:p>
            <a:pPr/>
            <a:r>
              <a:t>Ask help from agronomists</a:t>
            </a:r>
          </a:p>
          <a:p>
            <a:pPr/>
            <a:r>
              <a:t>Search for information in books or on the Internet</a:t>
            </a:r>
          </a:p>
          <a:p>
            <a:pPr/>
            <a:r>
              <a:t>Which of these are available in developing vs. developed countries?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Motivating example: the success of DL methods for human face recognition (Facebook, photo albums etc.)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3" name="Shape 16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Assignment: download sample image sets from PlantVillage; try to give a description of the disease symptoms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Explain convolution</a:t>
            </a:r>
          </a:p>
          <a:p>
            <a:pPr/>
            <a:r>
              <a:t>Explain subsampling</a:t>
            </a:r>
          </a:p>
          <a:p>
            <a:pPr/>
            <a:r>
              <a:t>Discuss why there are several levels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Explain activation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70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700" y="1270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1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Text Placeholder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Text Placeholder 3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6" name="Picture Placeholder 2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7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428176" y="6404292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"/><Relationship Id="rId4" Type="http://schemas.openxmlformats.org/officeDocument/2006/relationships/hyperlink" Target="https://creativecommons.org/licenses/by-sa/4.0/legalcode" TargetMode="Externa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tif"/><Relationship Id="rId3" Type="http://schemas.openxmlformats.org/officeDocument/2006/relationships/hyperlink" Target="https://creativecommons.org/licenses/by-sa/4.0/legalcode" TargetMode="Externa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1"/>
          <p:cNvSpPr txBox="1"/>
          <p:nvPr>
            <p:ph type="ctrTitle"/>
          </p:nvPr>
        </p:nvSpPr>
        <p:spPr>
          <a:xfrm>
            <a:off x="685800" y="2130425"/>
            <a:ext cx="7772400" cy="1010543"/>
          </a:xfrm>
          <a:prstGeom prst="rect">
            <a:avLst/>
          </a:prstGeom>
        </p:spPr>
        <p:txBody>
          <a:bodyPr/>
          <a:lstStyle>
            <a:lvl1pPr defTabSz="493776">
              <a:defRPr sz="3240">
                <a:latin typeface="BankGothic Lt BT"/>
                <a:ea typeface="BankGothic Lt BT"/>
                <a:cs typeface="BankGothic Lt BT"/>
                <a:sym typeface="BankGothic Lt BT"/>
              </a:defRPr>
            </a:lvl1pPr>
          </a:lstStyle>
          <a:p>
            <a:pPr/>
            <a:r>
              <a:t>AI and Machine Learning for IoT Big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Discu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Discussion</a:t>
            </a:r>
          </a:p>
        </p:txBody>
      </p:sp>
      <p:sp>
        <p:nvSpPr>
          <p:cNvPr id="161" name="What are the apparent characteristics of plant disease in the images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are the apparent characteristics of plant disease in the images?</a:t>
            </a:r>
          </a:p>
          <a:p>
            <a:pPr/>
            <a:r>
              <a:t>How would you create an operational description for a human? Like e.g. “look for whitish spots near the stem” etc.</a:t>
            </a:r>
          </a:p>
          <a:p>
            <a:pPr/>
            <a:r>
              <a:t>How would you program the descriptions as executable feature extraction?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eep Learning net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Deep Learning network</a:t>
            </a:r>
          </a:p>
        </p:txBody>
      </p:sp>
      <p:sp>
        <p:nvSpPr>
          <p:cNvPr id="166" name="Structure: Convolutional Neural Network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Structure: Convolutional Neural Network</a:t>
            </a:r>
          </a:p>
          <a:p>
            <a:pPr/>
            <a:r>
              <a:t>Modeled on the mammal early vision system</a:t>
            </a:r>
          </a:p>
          <a:p>
            <a:pPr/>
            <a:r>
              <a:t>Intermediate layers have receptive fields</a:t>
            </a:r>
          </a:p>
          <a:p>
            <a:pPr/>
            <a:r>
              <a:t>Connections are replicated</a:t>
            </a:r>
          </a:p>
          <a:p>
            <a:pPr/>
            <a:r>
              <a:t>Features are generated automatically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ypical convolutional neural net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Typical convolutional neural network</a:t>
            </a:r>
          </a:p>
        </p:txBody>
      </p:sp>
      <p:pic>
        <p:nvPicPr>
          <p:cNvPr id="169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890217" y="1537318"/>
            <a:ext cx="7363566" cy="2265714"/>
          </a:xfrm>
          <a:prstGeom prst="rect">
            <a:avLst/>
          </a:prstGeom>
        </p:spPr>
      </p:pic>
      <p:sp>
        <p:nvSpPr>
          <p:cNvPr id="170" name="Credit: Aphex34 (https://commons.wikimedia.org/wiki/File:Typical_cnn.png), https://creativecommons.org/licenses/by-sa/4.0/legalcod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86968">
              <a:defRPr sz="1358"/>
            </a:pPr>
            <a:r>
              <a:t>Credit: Aphex34 (https://commons.wikimedia.org/wiki/File:Typical_cnn.png),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https://creativecommons.org/licenses/by-sa/4.0/legalcode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Activations in intermediate lay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Activations in intermediate layer</a:t>
            </a:r>
          </a:p>
        </p:txBody>
      </p:sp>
      <p:pic>
        <p:nvPicPr>
          <p:cNvPr id="175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6" name="Credits: Using Deep Learning for Image-Based Plant Disease Detection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50391">
              <a:defRPr sz="1302"/>
            </a:pPr>
            <a:r>
              <a:t>Credits: Using Deep Learning for Image-Based Plant Disease Detection </a:t>
            </a:r>
          </a:p>
          <a:p>
            <a:pPr defTabSz="850391">
              <a:defRPr sz="1302"/>
            </a:pPr>
            <a:r>
              <a:t>Sharada Prasanna Mohanty1,2, David Hughes3,4,5, and Marcel Salathé1,2,6</a:t>
            </a:r>
          </a:p>
          <a:p>
            <a:pPr defTabSz="850391">
              <a:defRPr sz="1302"/>
            </a:pPr>
            <a:r>
              <a:t>https://arxiv.org/pdf/1604.03169.pdf</a:t>
            </a:r>
          </a:p>
        </p:txBody>
      </p:sp>
      <p:pic>
        <p:nvPicPr>
          <p:cNvPr id="177" name="page3image8097312.png" descr="page3image809731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90788" y="612775"/>
            <a:ext cx="4114801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Text"/>
          <p:cNvSpPr txBox="1"/>
          <p:nvPr/>
        </p:nvSpPr>
        <p:spPr>
          <a:xfrm>
            <a:off x="-2284412" y="612775"/>
            <a:ext cx="180341" cy="447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rogress of learning through 30 epoch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Progress of learning through 30 epochs</a:t>
            </a:r>
          </a:p>
        </p:txBody>
      </p:sp>
      <p:pic>
        <p:nvPicPr>
          <p:cNvPr id="183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993" t="6592" r="7149" b="0"/>
          <a:stretch>
            <a:fillRect/>
          </a:stretch>
        </p:blipFill>
        <p:spPr>
          <a:xfrm>
            <a:off x="1792288" y="612775"/>
            <a:ext cx="5486401" cy="4051300"/>
          </a:xfrm>
          <a:prstGeom prst="rect">
            <a:avLst/>
          </a:prstGeom>
        </p:spPr>
      </p:pic>
      <p:sp>
        <p:nvSpPr>
          <p:cNvPr id="184" name="Credits: Using Deep Learning for Image-Based Plant Disease Detection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50391">
              <a:defRPr sz="1302"/>
            </a:pPr>
            <a:r>
              <a:t>Credits: Using Deep Learning for Image-Based Plant Disease Detection </a:t>
            </a:r>
          </a:p>
          <a:p>
            <a:pPr defTabSz="850391">
              <a:defRPr sz="1302"/>
            </a:pPr>
            <a:r>
              <a:t>Sharada Prasanna Mohanty1,2, David Hughes3,4,5, and Marcel Salathé1,2,6</a:t>
            </a:r>
          </a:p>
          <a:p>
            <a:pPr defTabSz="850391">
              <a:defRPr sz="1302"/>
            </a:pPr>
            <a:r>
              <a:t>https://arxiv.org/pdf/1604.03169.pdf</a:t>
            </a:r>
          </a:p>
        </p:txBody>
      </p:sp>
      <p:sp>
        <p:nvSpPr>
          <p:cNvPr id="185" name="Text"/>
          <p:cNvSpPr txBox="1"/>
          <p:nvPr/>
        </p:nvSpPr>
        <p:spPr>
          <a:xfrm>
            <a:off x="-3543300" y="-533400"/>
            <a:ext cx="180340" cy="447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Feature Transf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 Transfer</a:t>
            </a:r>
          </a:p>
        </p:txBody>
      </p:sp>
      <p:sp>
        <p:nvSpPr>
          <p:cNvPr id="188" name="An efficient trick for DL: domain-specific feature extraction shared between task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6042" indent="-336042" defTabSz="896111">
              <a:defRPr sz="3136"/>
            </a:pPr>
            <a:r>
              <a:t>An efficient trick for DL: domain-specific feature extraction shared between tasks</a:t>
            </a:r>
          </a:p>
          <a:p>
            <a:pPr marL="336042" indent="-336042" defTabSz="896111">
              <a:defRPr sz="3136"/>
            </a:pPr>
            <a:r>
              <a:t>Train a DL network properly, then copy the input layers into another DL network</a:t>
            </a:r>
          </a:p>
          <a:p>
            <a:pPr marL="336042" indent="-336042" defTabSz="896111">
              <a:defRPr sz="3136"/>
            </a:pPr>
            <a:r>
              <a:t>Most useful when:</a:t>
            </a:r>
          </a:p>
          <a:p>
            <a:pPr lvl="2" marL="1232154" indent="-336042" defTabSz="896111">
              <a:defRPr sz="3136"/>
            </a:pPr>
            <a:r>
              <a:t>we have a task with only a few data points</a:t>
            </a:r>
          </a:p>
          <a:p>
            <a:pPr lvl="2" marL="1232154" indent="-336042" defTabSz="896111">
              <a:defRPr sz="3136"/>
            </a:pPr>
            <a:r>
              <a:t>we have other tasks in the same domain with lots of available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ransfer learning: re-use the trained feature ma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Transfer learning: re-use the trained feature maps</a:t>
            </a:r>
          </a:p>
        </p:txBody>
      </p:sp>
      <p:pic>
        <p:nvPicPr>
          <p:cNvPr id="191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212358" y="551040"/>
            <a:ext cx="6719493" cy="2067537"/>
          </a:xfrm>
          <a:prstGeom prst="rect">
            <a:avLst/>
          </a:prstGeom>
        </p:spPr>
      </p:pic>
      <p:sp>
        <p:nvSpPr>
          <p:cNvPr id="192" name="Credit: Aphex34 (https://commons.wikimedia.org/wiki/File:Typical_cnn.png), https://creativecommons.org/licenses/by-sa/4.0/legalcod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86968">
              <a:defRPr sz="1358"/>
            </a:pPr>
            <a:r>
              <a:t>Credit: Aphex34 (https://commons.wikimedia.org/wiki/File:Typical_cnn.png),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https://creativecommons.org/licenses/by-sa/4.0/legalcode</a:t>
            </a:r>
          </a:p>
        </p:txBody>
      </p:sp>
      <p:pic>
        <p:nvPicPr>
          <p:cNvPr id="193" name="Picture Placeholder 2" descr="Picture Placeholder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2358" y="2675859"/>
            <a:ext cx="6719493" cy="2067537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Rounded Rectangle"/>
          <p:cNvSpPr/>
          <p:nvPr/>
        </p:nvSpPr>
        <p:spPr>
          <a:xfrm>
            <a:off x="2730500" y="558800"/>
            <a:ext cx="2546152" cy="1873548"/>
          </a:xfrm>
          <a:prstGeom prst="roundRect">
            <a:avLst>
              <a:gd name="adj" fmla="val 12215"/>
            </a:avLst>
          </a:prstGeom>
          <a:ln w="25400">
            <a:solidFill>
              <a:schemeClr val="accent2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  <p:sp>
        <p:nvSpPr>
          <p:cNvPr id="195" name="Arrow"/>
          <p:cNvSpPr/>
          <p:nvPr/>
        </p:nvSpPr>
        <p:spPr>
          <a:xfrm rot="5400000">
            <a:off x="3728665" y="2599593"/>
            <a:ext cx="549822" cy="330712"/>
          </a:xfrm>
          <a:prstGeom prst="rightArrow">
            <a:avLst>
              <a:gd name="adj1" fmla="val 32000"/>
              <a:gd name="adj2" fmla="val 113621"/>
            </a:avLst>
          </a:prstGeom>
          <a:ln w="25400">
            <a:solidFill>
              <a:schemeClr val="accent2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  <p:sp>
        <p:nvSpPr>
          <p:cNvPr id="196" name="TASK 1"/>
          <p:cNvSpPr txBox="1"/>
          <p:nvPr/>
        </p:nvSpPr>
        <p:spPr>
          <a:xfrm>
            <a:off x="1435522" y="538480"/>
            <a:ext cx="721294" cy="370841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TASK 1</a:t>
            </a:r>
          </a:p>
        </p:txBody>
      </p:sp>
      <p:sp>
        <p:nvSpPr>
          <p:cNvPr id="197" name="TASK 2"/>
          <p:cNvSpPr txBox="1"/>
          <p:nvPr/>
        </p:nvSpPr>
        <p:spPr>
          <a:xfrm>
            <a:off x="1435522" y="2675780"/>
            <a:ext cx="721294" cy="37084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TASK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ypical usage of Deep Lear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Typical usage of Deep Learning</a:t>
            </a:r>
          </a:p>
        </p:txBody>
      </p:sp>
      <p:sp>
        <p:nvSpPr>
          <p:cNvPr id="200" name="Well suited to processing of natural data (images, sounds, language, weather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Well suited to processing of natural data (images, sounds, language, weather)</a:t>
            </a:r>
          </a:p>
          <a:p>
            <a:pPr/>
            <a:r>
              <a:t>Can be used to create robust processors (autonomous cars, surveillance)</a:t>
            </a:r>
          </a:p>
          <a:p>
            <a:pPr/>
            <a:r>
              <a:t>Enables the transfer of internal representations among AI systems</a:t>
            </a:r>
          </a:p>
          <a:p>
            <a:pPr/>
            <a:r>
              <a:t>Many variants, designed for specific tasks (CDBN, DSN, TDSN, DPCN, …)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 1"/>
          <p:cNvSpPr txBox="1"/>
          <p:nvPr>
            <p:ph type="ctrTitle"/>
          </p:nvPr>
        </p:nvSpPr>
        <p:spPr>
          <a:xfrm>
            <a:off x="685800" y="2130425"/>
            <a:ext cx="7772400" cy="1010543"/>
          </a:xfrm>
          <a:prstGeom prst="rect">
            <a:avLst/>
          </a:prstGeom>
        </p:spPr>
        <p:txBody>
          <a:bodyPr/>
          <a:lstStyle>
            <a:lvl1pPr defTabSz="804672">
              <a:defRPr sz="5280">
                <a:latin typeface="BankGothic Lt BT"/>
                <a:ea typeface="BankGothic Lt BT"/>
                <a:cs typeface="BankGothic Lt BT"/>
                <a:sym typeface="BankGothic Lt BT"/>
              </a:defRPr>
            </a:lvl1pPr>
          </a:lstStyle>
          <a:p>
            <a:pPr/>
            <a:r>
              <a:t>Dissecting Deep Learning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ecture 5: Dissecting Deep Lear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Lecture 5: Dissecting Deep Learning</a:t>
            </a:r>
          </a:p>
        </p:txBody>
      </p:sp>
      <p:sp>
        <p:nvSpPr>
          <p:cNvPr id="130" name="Review of Deep Learn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Review of Deep Learning</a:t>
            </a:r>
          </a:p>
          <a:p>
            <a:pPr/>
            <a:r>
              <a:t>Example: Plant Disease Detection</a:t>
            </a:r>
          </a:p>
          <a:p>
            <a:pPr/>
            <a:r>
              <a:t>Images as input</a:t>
            </a:r>
          </a:p>
          <a:p>
            <a:pPr/>
            <a:r>
              <a:t>Network structure</a:t>
            </a:r>
          </a:p>
          <a:p>
            <a:pPr/>
            <a:r>
              <a:t>Activations</a:t>
            </a:r>
          </a:p>
          <a:p>
            <a:pPr/>
            <a:r>
              <a:t>Transfer learning</a:t>
            </a:r>
          </a:p>
          <a:p>
            <a:pPr/>
            <a:r>
              <a:t>Results, discussion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What is (“shallow”) Learning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(“shallow”) Learning?</a:t>
            </a:r>
          </a:p>
        </p:txBody>
      </p:sp>
      <p:sp>
        <p:nvSpPr>
          <p:cNvPr id="133" name="We create “features” from the input data: for instance, “formants” for speech, “texture” for images, … (based on domain knowledge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create “features” from the input data: for instance, “formants” for speech, “texture” for images, … (based on domain knowledge)</a:t>
            </a:r>
          </a:p>
          <a:p>
            <a:pPr/>
            <a:r>
              <a:t>Learning modifies all layers</a:t>
            </a:r>
          </a:p>
          <a:p>
            <a:pPr/>
            <a:r>
              <a:t>Use one or a few “hidden” layers</a:t>
            </a:r>
          </a:p>
          <a:p>
            <a:pPr/>
            <a:r>
              <a:t>Learning can be done with relatively little data</a:t>
            </a:r>
          </a:p>
          <a:p>
            <a:pPr/>
            <a:r>
              <a:t>Learning is fairly quick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ome feature extraction meth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feature extraction methods</a:t>
            </a:r>
          </a:p>
        </p:txBody>
      </p:sp>
      <p:sp>
        <p:nvSpPr>
          <p:cNvPr id="138" name="Images: texture statistics contou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Images:</a:t>
            </a:r>
            <a:br/>
            <a:r>
              <a:t>texture statistics</a:t>
            </a:r>
            <a:br/>
            <a:r>
              <a:t>contours</a:t>
            </a:r>
            <a:br/>
          </a:p>
          <a:p>
            <a:pPr/>
            <a:r>
              <a:t>Voice:</a:t>
            </a:r>
            <a:br/>
            <a:r>
              <a:t>spectrum (FFT)</a:t>
            </a:r>
            <a:br/>
            <a:r>
              <a:t>cepstrum</a:t>
            </a:r>
            <a:br/>
            <a:r>
              <a:t>formant structure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What is Deep Learning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Deep Learning?</a:t>
            </a:r>
          </a:p>
        </p:txBody>
      </p:sp>
      <p:sp>
        <p:nvSpPr>
          <p:cNvPr id="141" name="Features are learned, not extracted by human-made algorithm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Features are learned, not extracted by human-made algorithms</a:t>
            </a:r>
          </a:p>
          <a:p>
            <a:pPr/>
            <a:r>
              <a:t>Learning proceeds by layers, creating feature-generating structure for the input</a:t>
            </a:r>
          </a:p>
          <a:p>
            <a:pPr/>
            <a:r>
              <a:t>Use a lot of layers</a:t>
            </a:r>
          </a:p>
          <a:p>
            <a:pPr/>
            <a:r>
              <a:t>Use a lot of data</a:t>
            </a:r>
          </a:p>
          <a:p>
            <a:pPr/>
            <a:r>
              <a:t>Learning is computationally intensive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nt Disease Det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Plant Disease Detection</a:t>
            </a:r>
          </a:p>
        </p:txBody>
      </p:sp>
      <p:sp>
        <p:nvSpPr>
          <p:cNvPr id="146" name="Cultivated plants are attacked by pests etc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6042" indent="-336042" defTabSz="896111">
              <a:defRPr sz="3136"/>
            </a:pPr>
            <a:r>
              <a:t>Cultivated plants are attacked by pests etc.</a:t>
            </a:r>
          </a:p>
          <a:p>
            <a:pPr marL="336042" indent="-336042" defTabSz="896111">
              <a:defRPr sz="3136"/>
            </a:pPr>
            <a:r>
              <a:t>Farmers in developing countries need help</a:t>
            </a:r>
          </a:p>
          <a:p>
            <a:pPr marL="336042" indent="-336042" defTabSz="896111">
              <a:defRPr sz="3136"/>
            </a:pPr>
            <a:r>
              <a:t>Detection of diseases is difficult</a:t>
            </a:r>
          </a:p>
          <a:p>
            <a:pPr marL="336042" indent="-336042" defTabSz="896111">
              <a:defRPr sz="3136"/>
            </a:pPr>
            <a:r>
              <a:t>Agronomical knowledge is rare, expensive</a:t>
            </a:r>
            <a:br/>
            <a:br/>
            <a:r>
              <a:t>Basic idea:</a:t>
            </a:r>
          </a:p>
          <a:p>
            <a:pPr marL="336042" indent="-336042" defTabSz="896111">
              <a:defRPr sz="3136"/>
            </a:pPr>
            <a:r>
              <a:t>Collect images of healthy and diseased plants</a:t>
            </a:r>
          </a:p>
          <a:p>
            <a:pPr marL="336042" indent="-336042" defTabSz="896111">
              <a:defRPr sz="3136"/>
            </a:pPr>
            <a:r>
              <a:t>Train AI to recognize diseases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ason for Deep Learning (DL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Reason for Deep Learning (DL)</a:t>
            </a:r>
          </a:p>
        </p:txBody>
      </p:sp>
      <p:sp>
        <p:nvSpPr>
          <p:cNvPr id="151" name="No clear theoretical foundation for feature selection, for disease detection in plant imag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 clear theoretical foundation for feature selection, for disease detection in plant images</a:t>
            </a:r>
          </a:p>
          <a:p>
            <a:pPr/>
            <a:r>
              <a:t>However, many samples can be collected, satisfying the requirements for DL</a:t>
            </a:r>
          </a:p>
          <a:p>
            <a:pPr/>
            <a:r>
              <a:t>The huge training dataset and computational load can be handled by Big Data technologies</a:t>
            </a:r>
          </a:p>
          <a:p>
            <a:pPr/>
            <a:r>
              <a:t>The resulting AI classifier can be executed on smaller computers (mobile phones etc.)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ample images of various plant diseases from PlantVill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04672">
              <a:defRPr sz="1760"/>
            </a:lvl1pPr>
          </a:lstStyle>
          <a:p>
            <a:pPr/>
            <a:r>
              <a:t>Sample images of various plant diseases from PlantVillage</a:t>
            </a:r>
          </a:p>
        </p:txBody>
      </p:sp>
      <p:pic>
        <p:nvPicPr>
          <p:cNvPr id="156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844" r="0" b="844"/>
          <a:stretch>
            <a:fillRect/>
          </a:stretch>
        </p:blipFill>
        <p:spPr>
          <a:xfrm>
            <a:off x="2092022" y="612775"/>
            <a:ext cx="4886932" cy="4114800"/>
          </a:xfrm>
          <a:prstGeom prst="rect">
            <a:avLst/>
          </a:prstGeom>
        </p:spPr>
      </p:pic>
      <p:sp>
        <p:nvSpPr>
          <p:cNvPr id="157" name="Credits: Using Deep Learning for Image-Based Plant Disease Detection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50391">
              <a:defRPr sz="1302"/>
            </a:pPr>
            <a:r>
              <a:t>Credits: Using Deep Learning for Image-Based Plant Disease Detection </a:t>
            </a:r>
          </a:p>
          <a:p>
            <a:pPr defTabSz="850391">
              <a:defRPr sz="1302"/>
            </a:pPr>
            <a:r>
              <a:t>Sharada Prasanna Mohanty1,2, David Hughes3,4,5, and Marcel Salathé1,2,6</a:t>
            </a:r>
          </a:p>
          <a:p>
            <a:pPr defTabSz="850391">
              <a:defRPr sz="1302"/>
            </a:pPr>
            <a:r>
              <a:t>https://arxiv.org/pdf/1604.03169.pdf</a:t>
            </a:r>
          </a:p>
        </p:txBody>
      </p:sp>
      <p:sp>
        <p:nvSpPr>
          <p:cNvPr id="158" name="Text"/>
          <p:cNvSpPr txBox="1"/>
          <p:nvPr/>
        </p:nvSpPr>
        <p:spPr>
          <a:xfrm>
            <a:off x="-4013200" y="-4584700"/>
            <a:ext cx="180340" cy="447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